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AAB42-BEC5-408B-ADC8-FBE8C8EC384D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4CA8A-4B18-416B-AD49-BACBC9E26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4CA8A-4B18-416B-AD49-BACBC9E26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7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14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3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6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6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67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9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3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0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5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6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2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C8E48C3-7316-49BF-A01F-6C4E8ABD2EC2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03A84E6-0F61-4A55-820A-288C34BB6C7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65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7A62-1A43-8918-777E-7D14228CB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40" y="1504676"/>
            <a:ext cx="9418320" cy="2800994"/>
          </a:xfrm>
        </p:spPr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Understanding Exemptions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3481BE-ADEB-EBB3-3AA9-CB6B49FB44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363" y="0"/>
            <a:ext cx="2157273" cy="215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90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4B2C2-9C45-0681-0D9C-967533A40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Disabled Person Exemption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C32B-2B3D-E4A9-169E-CF52D8155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ookman Old Style" panose="02050604050505020204" pitchFamily="18" charset="0"/>
              </a:rPr>
              <a:t>This exemption may apply if you meet the Social Security Administration standards for disability, even if you’re not receiving benefits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It will lower the taxable value by $60,000 for school district taxes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Establishes a tax ceiling that limits school taxes to the amount you paid in the year that you first qualify</a:t>
            </a:r>
          </a:p>
        </p:txBody>
      </p:sp>
    </p:spTree>
    <p:extLst>
      <p:ext uri="{BB962C8B-B14F-4D97-AF65-F5344CB8AC3E}">
        <p14:creationId xmlns:p14="http://schemas.microsoft.com/office/powerpoint/2010/main" val="253319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16C55-B490-EEDE-1205-3255A08B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100% Disabled Veteran Exemption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677EB-EE1B-4479-B51B-5FAE0D43B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A disabled veteran who has been awarded by the United States Department of Veterans Affairs or its successor 100% disability compensation due to a service-connected disability and a rating of 100% is entitled to an exemption from taxation of the total appraised value of the veteran's residence homestead.</a:t>
            </a:r>
          </a:p>
          <a:p>
            <a:pPr marL="0" indent="0">
              <a:buNone/>
            </a:pPr>
            <a:r>
              <a:rPr lang="en-US" sz="2800" dirty="0">
                <a:latin typeface="Bookman Old Style" panose="02050604050505020204" pitchFamily="18" charset="0"/>
              </a:rPr>
              <a:t>To qualify: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own &amp; currently occupy the property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Provide a copy of award letter from VA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have a Valid Texas State driver’s License or Texas State ID matching the physical address of the residence</a:t>
            </a: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586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394E8-0E9C-FE29-9AF9-778CAC11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Surviving Spouse 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sz="2000" dirty="0">
                <a:latin typeface="Bookman Old Style" panose="02050604050505020204" pitchFamily="18" charset="0"/>
              </a:rPr>
              <a:t>Of a 100% Disabled Veteran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EAE41-7DBD-7137-F9C4-808C1B95D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ookman Old Style" panose="02050604050505020204" pitchFamily="18" charset="0"/>
              </a:rPr>
              <a:t>To Qualify: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not be remarried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Continue to own and occupy the property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provide a surviving spouse letter from Veteran Affairs office with all required information</a:t>
            </a:r>
          </a:p>
        </p:txBody>
      </p:sp>
    </p:spTree>
    <p:extLst>
      <p:ext uri="{BB962C8B-B14F-4D97-AF65-F5344CB8AC3E}">
        <p14:creationId xmlns:p14="http://schemas.microsoft.com/office/powerpoint/2010/main" val="190275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62711-C123-CB41-955C-521BC0023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Disabled Veteran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31768-F76B-9964-7971-AB37CD704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2367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Bookman Old Style" panose="02050604050505020204" pitchFamily="18" charset="0"/>
              </a:rPr>
              <a:t>A disabled veteran is entitled to an exemption from taxation of a portion of the assessed value of a property the veteran owns</a:t>
            </a:r>
          </a:p>
          <a:p>
            <a:endParaRPr lang="en-US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53AF8D-5B62-E2B6-7482-46E6D14B5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941467"/>
              </p:ext>
            </p:extLst>
          </p:nvPr>
        </p:nvGraphicFramePr>
        <p:xfrm>
          <a:off x="1989585" y="2885926"/>
          <a:ext cx="821283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7610">
                  <a:extLst>
                    <a:ext uri="{9D8B030D-6E8A-4147-A177-3AD203B41FA5}">
                      <a16:colId xmlns:a16="http://schemas.microsoft.com/office/drawing/2014/main" val="2519997378"/>
                    </a:ext>
                  </a:extLst>
                </a:gridCol>
                <a:gridCol w="2737610">
                  <a:extLst>
                    <a:ext uri="{9D8B030D-6E8A-4147-A177-3AD203B41FA5}">
                      <a16:colId xmlns:a16="http://schemas.microsoft.com/office/drawing/2014/main" val="636528087"/>
                    </a:ext>
                  </a:extLst>
                </a:gridCol>
                <a:gridCol w="2737610">
                  <a:extLst>
                    <a:ext uri="{9D8B030D-6E8A-4147-A177-3AD203B41FA5}">
                      <a16:colId xmlns:a16="http://schemas.microsoft.com/office/drawing/2014/main" val="1159488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Exemption Amount: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Disability rating of at least: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But less than: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214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685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$7,500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16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89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$12,000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Bookman Old Style" panose="02050604050505020204" pitchFamily="18" charset="0"/>
                        </a:rPr>
                        <a:t>70% &amp; over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7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9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A328-C1C3-7424-387E-37AEC019E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567" y="1659680"/>
            <a:ext cx="3200400" cy="2286000"/>
          </a:xfrm>
        </p:spPr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Disabled Veteran Application</a:t>
            </a: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066B88E-5C82-4FC5-5704-9645CE2656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6"/>
          <a:stretch>
            <a:fillRect/>
          </a:stretch>
        </p:blipFill>
        <p:spPr>
          <a:xfrm>
            <a:off x="4200280" y="807869"/>
            <a:ext cx="3818904" cy="4937648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8FAB5AF-079E-C210-B3EC-20C73E13F1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370" y="807869"/>
            <a:ext cx="3936554" cy="5121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5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CE1CB-09C9-FF95-9E2A-D6C13F9B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What is an Exemption?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38305-3546-4AFD-7F2A-6ED511B32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51616"/>
            <a:ext cx="10058400" cy="34454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 </a:t>
            </a:r>
            <a:r>
              <a:rPr lang="en-US" sz="2800" dirty="0">
                <a:latin typeface="Bookman Old Style" panose="02050604050505020204" pitchFamily="18" charset="0"/>
              </a:rPr>
              <a:t>Per the Texas Property Tax Code an exemption is a deduction from taxable value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Texas offers a variety of partial or complete exemptions from local property tax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Property is taxable unless the owner shows that it meets the legal requirements for an exemption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Typically, the property owner has to file an application for the exemption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90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7E678-8B81-C887-94EA-7D13ED90A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056" y="2106171"/>
            <a:ext cx="3200400" cy="2286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Residence Homestead Application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93D99C-EC6D-CBBE-BE80-1A60EE0E61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0"/>
          <a:stretch>
            <a:fillRect/>
          </a:stretch>
        </p:blipFill>
        <p:spPr>
          <a:xfrm>
            <a:off x="4145427" y="687583"/>
            <a:ext cx="3938280" cy="5123176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E4D4CB-BDC6-59EA-D1C6-99E77412A7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0"/>
          <a:stretch>
            <a:fillRect/>
          </a:stretch>
        </p:blipFill>
        <p:spPr>
          <a:xfrm>
            <a:off x="8046574" y="679031"/>
            <a:ext cx="3938280" cy="514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3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D8D7A-6FB5-C9A1-D947-490F8A7F1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Homestead Exemption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A3874-DE0E-54EF-359A-6D4D2F499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99572"/>
            <a:ext cx="10058400" cy="4485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An adult is entitled to exemption from taxation by a school district of $140,000 of the appraised value of the adult’s residence homestead &amp; $5,000 for Road and Bridge.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Other taxing units may approve an exemption not exceeding 20%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9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F9CE-2A4E-C6FC-F5E1-B81043F3E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Limitations on Residence Homestead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DA5A-EE0B-7CB2-4F18-A69ED9D5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267" y="1863489"/>
            <a:ext cx="10325618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Generally, the qualification date is January 1</a:t>
            </a:r>
            <a:r>
              <a:rPr lang="en-US" sz="2800" baseline="30000" dirty="0">
                <a:latin typeface="Bookman Old Style" panose="02050604050505020204" pitchFamily="18" charset="0"/>
              </a:rPr>
              <a:t>st </a:t>
            </a:r>
            <a:r>
              <a:rPr lang="en-US" sz="2800" dirty="0">
                <a:latin typeface="Bookman Old Style" panose="02050604050505020204" pitchFamily="18" charset="0"/>
              </a:rPr>
              <a:t>however, you may be eligible for a homestead as soon as you acquire a property if :</a:t>
            </a:r>
          </a:p>
          <a:p>
            <a:pPr marL="0" indent="0">
              <a:buNone/>
            </a:pPr>
            <a:r>
              <a:rPr lang="en-US" sz="2800" dirty="0">
                <a:latin typeface="Bookman Old Style" panose="02050604050505020204" pitchFamily="18" charset="0"/>
              </a:rPr>
              <a:t>- The property doesn’t have an exemption as of January 1</a:t>
            </a:r>
            <a:r>
              <a:rPr lang="en-US" sz="2800" baseline="30000" dirty="0">
                <a:latin typeface="Bookman Old Style" panose="02050604050505020204" pitchFamily="18" charset="0"/>
              </a:rPr>
              <a:t>st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Bookman Old Style" panose="02050604050505020204" pitchFamily="18" charset="0"/>
              </a:rPr>
              <a:t>- You are not claiming an exemption on another property as of January 1</a:t>
            </a:r>
            <a:r>
              <a:rPr lang="en-US" sz="2800" baseline="30000" dirty="0">
                <a:latin typeface="Bookman Old Style" panose="02050604050505020204" pitchFamily="18" charset="0"/>
              </a:rPr>
              <a:t>st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Bookman Old Style" panose="02050604050505020204" pitchFamily="18" charset="0"/>
              </a:rPr>
              <a:t>- You meet all other qualification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When a homestead is in place it will only allow the apprised value of the property to increase 10% from the preceding tax year.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42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C1D94-1728-A0F1-DE0A-08BFF7E6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Qualifying for a Homestead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0C0F2-3D43-312F-DEF4-B7D8BD97B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86"/>
            <a:ext cx="10058400" cy="33210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own &amp; currently occupy the property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Not be claiming a homestead exemption on another property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have a Valid Texas State driver’s License or Texas State ID matching the physical address of the residence</a:t>
            </a:r>
          </a:p>
        </p:txBody>
      </p:sp>
    </p:spTree>
    <p:extLst>
      <p:ext uri="{BB962C8B-B14F-4D97-AF65-F5344CB8AC3E}">
        <p14:creationId xmlns:p14="http://schemas.microsoft.com/office/powerpoint/2010/main" val="3792045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BA626-9323-7166-73B1-15ABDE35B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Over 65 Exemption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6C545-173E-7677-A99E-A8A1B7AAA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This exemption is for homeowners age 65 and older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Lowers the taxable value of your property by $60,000 for school districts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Establishes a tax ceiling that limits school taxes to the amount paid in the year that you first qualified (unless new value is added)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 Allows you to transfer the percentage of school taxes paid to another homestead in Texas if you move</a:t>
            </a:r>
          </a:p>
        </p:txBody>
      </p:sp>
    </p:spTree>
    <p:extLst>
      <p:ext uri="{BB962C8B-B14F-4D97-AF65-F5344CB8AC3E}">
        <p14:creationId xmlns:p14="http://schemas.microsoft.com/office/powerpoint/2010/main" val="60853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BB30C-4305-8A12-9A16-53BDABD51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ookman Old Style" panose="02050604050505020204" pitchFamily="18" charset="0"/>
              </a:rPr>
              <a:t>Qualifying for Over 65 Exemption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A2373-765A-9483-FF0D-49EF3C77F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You must be 65 years or older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own &amp; currently occupy the property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You cannot claim this exemption on other property</a:t>
            </a:r>
          </a:p>
        </p:txBody>
      </p:sp>
    </p:spTree>
    <p:extLst>
      <p:ext uri="{BB962C8B-B14F-4D97-AF65-F5344CB8AC3E}">
        <p14:creationId xmlns:p14="http://schemas.microsoft.com/office/powerpoint/2010/main" val="4207980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8F1BC-BBEB-C615-9030-523F4EDD2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Bookman Old Style" panose="02050604050505020204" pitchFamily="18" charset="0"/>
              </a:rPr>
              <a:t>Surviving Spouse 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sz="2000" dirty="0">
                <a:latin typeface="Bookman Old Style" panose="02050604050505020204" pitchFamily="18" charset="0"/>
              </a:rPr>
              <a:t>Of a recipient of the over 65 exemption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736A8-034C-1427-B3DD-E477E54F6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ookman Old Style" panose="02050604050505020204" pitchFamily="18" charset="0"/>
              </a:rPr>
              <a:t>To Qualify: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You must be 55 years or older when your spouse died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Must have been on the deed or supply a legal document transferring ownership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Bookman Old Style" panose="02050604050505020204" pitchFamily="18" charset="0"/>
              </a:rPr>
              <a:t>Your spouse was receiving this exemption or would have qualified for it the year they died</a:t>
            </a:r>
          </a:p>
        </p:txBody>
      </p:sp>
    </p:spTree>
    <p:extLst>
      <p:ext uri="{BB962C8B-B14F-4D97-AF65-F5344CB8AC3E}">
        <p14:creationId xmlns:p14="http://schemas.microsoft.com/office/powerpoint/2010/main" val="30346663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157</TotalTime>
  <Words>649</Words>
  <Application>Microsoft Office PowerPoint</Application>
  <PresentationFormat>Widescreen</PresentationFormat>
  <Paragraphs>68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Bookman Old Style</vt:lpstr>
      <vt:lpstr>Calibri</vt:lpstr>
      <vt:lpstr>Calibri Light</vt:lpstr>
      <vt:lpstr>Wingdings</vt:lpstr>
      <vt:lpstr>Retrospect</vt:lpstr>
      <vt:lpstr>Understanding Exemptions</vt:lpstr>
      <vt:lpstr>What is an Exemption? </vt:lpstr>
      <vt:lpstr>Residence Homestead Application</vt:lpstr>
      <vt:lpstr>Homestead Exemption</vt:lpstr>
      <vt:lpstr>Limitations on Residence Homestead</vt:lpstr>
      <vt:lpstr>Qualifying for a Homestead </vt:lpstr>
      <vt:lpstr>Over 65 Exemption </vt:lpstr>
      <vt:lpstr>Qualifying for Over 65 Exemption</vt:lpstr>
      <vt:lpstr>Surviving Spouse  Of a recipient of the over 65 exemption</vt:lpstr>
      <vt:lpstr>Disabled Person Exemption</vt:lpstr>
      <vt:lpstr>100% Disabled Veteran Exemption</vt:lpstr>
      <vt:lpstr>Surviving Spouse  Of a 100% Disabled Veteran</vt:lpstr>
      <vt:lpstr>Disabled Veteran</vt:lpstr>
      <vt:lpstr>Disabled Veteran 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Lori Neuman</dc:creator>
  <cp:lastModifiedBy>Lori Neuman</cp:lastModifiedBy>
  <cp:revision>2</cp:revision>
  <dcterms:created xsi:type="dcterms:W3CDTF">2026-04-24T19:18:36Z</dcterms:created>
  <dcterms:modified xsi:type="dcterms:W3CDTF">2026-04-24T21:56:14Z</dcterms:modified>
</cp:coreProperties>
</file>