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748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04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7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73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0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5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1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15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7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AA2592A-EA87-4E04-86A3-20C1FF3B707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4D494F1-59AB-4C40-80D2-0CC0FBFAF81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61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information@dewittcad.org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9E108-224F-3014-803F-0211C7A25B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Business Personal Property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B140B-1C83-4F13-F85C-927C60BFD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515" y="1822496"/>
            <a:ext cx="2387205" cy="238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5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8F4D8-0CC3-7EAB-85A1-BA4A591A4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5	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2552A08-5388-7994-1241-87D933C8A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22" y="2933847"/>
            <a:ext cx="7839146" cy="99030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FA065-8F2F-7014-96A1-6F3127B83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On the first set of boxes, you must indicate if the market value is more than $20,000 or less than $20,000.</a:t>
            </a:r>
          </a:p>
          <a:p>
            <a:r>
              <a:rPr lang="en-US" dirty="0"/>
              <a:t>On the second set of boxes, you must also indicate if the market value is less than $125,000 or more than $125,000 for exemption purposes.</a:t>
            </a:r>
          </a:p>
        </p:txBody>
      </p:sp>
    </p:spTree>
    <p:extLst>
      <p:ext uri="{BB962C8B-B14F-4D97-AF65-F5344CB8AC3E}">
        <p14:creationId xmlns:p14="http://schemas.microsoft.com/office/powerpoint/2010/main" val="3646197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CD9E-50CB-2DE8-170C-8D11BB71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Income-Producing Tangible Personal Property Exemption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DE260-2946-4F6B-E5AB-EC6637D27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 A person is entitled to an exemption from taxation by a taxing unit of the tangible personal property held or used for income production of the appraised value of $125,000. (Tax Code Section 11.145).</a:t>
            </a:r>
          </a:p>
        </p:txBody>
      </p:sp>
    </p:spTree>
    <p:extLst>
      <p:ext uri="{BB962C8B-B14F-4D97-AF65-F5344CB8AC3E}">
        <p14:creationId xmlns:p14="http://schemas.microsoft.com/office/powerpoint/2010/main" val="2379465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BE2F5-B2B0-346E-0EBD-8A244BEE4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/>
              <a:t>Penalties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6B0-254E-7323-CA11-6F7476A23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 The chief appraiser must impose a penalty on a person who fails to timely file a required rendition statement or property report in an amount equal to </a:t>
            </a:r>
            <a:r>
              <a:rPr lang="en-US" sz="2800" b="1" u="sng" dirty="0"/>
              <a:t>10 percent </a:t>
            </a:r>
            <a:r>
              <a:rPr lang="en-US" sz="2800" dirty="0"/>
              <a:t>of the total amount of taxes imposed on the property for that year by taxing units participating in the appraisal district. </a:t>
            </a:r>
          </a:p>
        </p:txBody>
      </p:sp>
    </p:spTree>
    <p:extLst>
      <p:ext uri="{BB962C8B-B14F-4D97-AF65-F5344CB8AC3E}">
        <p14:creationId xmlns:p14="http://schemas.microsoft.com/office/powerpoint/2010/main" val="57985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2A953-EAFE-740A-BB93-657060C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Business Personal Property?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CF42B-B091-5FF6-3F3B-6EA5A88F3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800" b="1" dirty="0"/>
              <a:t>BPP</a:t>
            </a:r>
            <a:r>
              <a:rPr lang="en-US" sz="2800" dirty="0"/>
              <a:t> is tangible property owned and used by a business for the production of income. </a:t>
            </a:r>
            <a:r>
              <a:rPr lang="en-US" sz="2800" b="1" dirty="0"/>
              <a:t>BPP</a:t>
            </a:r>
            <a:r>
              <a:rPr lang="en-US" sz="2800" dirty="0"/>
              <a:t> is generally movable and is not affixed to or associated with the real property (structures and land). Like real property, </a:t>
            </a:r>
            <a:r>
              <a:rPr lang="en-US" sz="2800" b="1" dirty="0"/>
              <a:t>BPP </a:t>
            </a:r>
            <a:r>
              <a:rPr lang="en-US" sz="2800" dirty="0"/>
              <a:t>is taxable in Texas and is valued by the central appraisal districts.</a:t>
            </a:r>
            <a:r>
              <a:rPr lang="en-US" sz="2800" b="1" dirty="0"/>
              <a:t> BPP </a:t>
            </a:r>
            <a:r>
              <a:rPr lang="en-US" sz="2800" dirty="0"/>
              <a:t>is primarily composed of </a:t>
            </a:r>
            <a:r>
              <a:rPr lang="en-US" sz="2800" u="sng" dirty="0"/>
              <a:t>fixed assets </a:t>
            </a:r>
            <a:r>
              <a:rPr lang="en-US" sz="2800" dirty="0"/>
              <a:t>and </a:t>
            </a:r>
            <a:r>
              <a:rPr lang="en-US" sz="2800" u="sng" dirty="0"/>
              <a:t>inventory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758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E-0AAF-AF97-63AE-1807A553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are Fixed Assets?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607A5-E44E-C843-2C47-51AB54A0D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Also known as </a:t>
            </a:r>
            <a:r>
              <a:rPr lang="en-US" sz="2800" b="1" dirty="0"/>
              <a:t>“use” </a:t>
            </a:r>
            <a:r>
              <a:rPr lang="en-US" sz="2800" dirty="0"/>
              <a:t>assets, they're items commonly described as furniture, machinery, signs, some leasehold, office equipment, electronics, computer &amp; data equipment, vehicles &amp; trailers, aircraft, watercraft and any other kind of asset that is held by its owner to be used for the purpose it was created. </a:t>
            </a:r>
          </a:p>
        </p:txBody>
      </p:sp>
    </p:spTree>
    <p:extLst>
      <p:ext uri="{BB962C8B-B14F-4D97-AF65-F5344CB8AC3E}">
        <p14:creationId xmlns:p14="http://schemas.microsoft.com/office/powerpoint/2010/main" val="386638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5C328-B1F5-D4B0-7939-6BB62FCA1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Inventory &amp; Supplies?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0E04B-40AE-A53A-2E79-10EAD59F1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BPP</a:t>
            </a:r>
            <a:r>
              <a:rPr lang="en-US" sz="2800" dirty="0"/>
              <a:t> that is held by a commercial or industrial enterprise for consumption, processing or sale. Inventory can also be described as raw materials, foods in process, finished goods, goods held for sale, consigned goods &amp; floor planned goods. </a:t>
            </a:r>
          </a:p>
        </p:txBody>
      </p:sp>
    </p:spTree>
    <p:extLst>
      <p:ext uri="{BB962C8B-B14F-4D97-AF65-F5344CB8AC3E}">
        <p14:creationId xmlns:p14="http://schemas.microsoft.com/office/powerpoint/2010/main" val="385139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D283FC-DE6F-CBF0-2ED8-646D36B69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1819922"/>
            <a:ext cx="4937760" cy="4140612"/>
          </a:xfrm>
        </p:spPr>
        <p:txBody>
          <a:bodyPr/>
          <a:lstStyle/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400" dirty="0"/>
              <a:t> A rendition is a form that provides information about property that you own. The appraisal district uses the information you provide to appraise your property for taxation.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DD08C8-625B-194D-8C7C-CCC2F3ED1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1819922"/>
            <a:ext cx="4937760" cy="4140612"/>
          </a:xfrm>
        </p:spPr>
        <p:txBody>
          <a:bodyPr/>
          <a:lstStyle/>
          <a:p>
            <a:pPr fontAlgn="base">
              <a:buSzPct val="120000"/>
              <a:buFont typeface="Wingdings" panose="05000000000000000000" pitchFamily="2" charset="2"/>
              <a:buChar char="§"/>
            </a:pPr>
            <a:r>
              <a:rPr lang="en-US" sz="2400" dirty="0"/>
              <a:t> Owners of tangible personal property that is used for the production of income </a:t>
            </a:r>
          </a:p>
          <a:p>
            <a:pPr fontAlgn="base">
              <a:buSzPct val="120000"/>
              <a:buFont typeface="Wingdings" panose="05000000000000000000" pitchFamily="2" charset="2"/>
              <a:buChar char="§"/>
            </a:pPr>
            <a:r>
              <a:rPr lang="en-US" sz="2400" dirty="0"/>
              <a:t> Owners of property on which an exemption has been cancelled or denied</a:t>
            </a:r>
          </a:p>
          <a:p>
            <a:pPr fontAlgn="base">
              <a:buSzPct val="120000"/>
              <a:buFont typeface="Wingdings" panose="05000000000000000000" pitchFamily="2" charset="2"/>
              <a:buChar char="§"/>
            </a:pPr>
            <a:r>
              <a:rPr lang="en-US" sz="2400" dirty="0"/>
              <a:t> Owners who have been formally notified by the chief appraiser that they must render.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EAB1E-6DF3-AE79-2392-F81AFC0D9A69}"/>
              </a:ext>
            </a:extLst>
          </p:cNvPr>
          <p:cNvSpPr txBox="1"/>
          <p:nvPr/>
        </p:nvSpPr>
        <p:spPr>
          <a:xfrm>
            <a:off x="1097280" y="897466"/>
            <a:ext cx="4937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What is a Rendition?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1BD0BC-E7AA-C285-1665-FC6D45313BD4}"/>
              </a:ext>
            </a:extLst>
          </p:cNvPr>
          <p:cNvSpPr txBox="1"/>
          <p:nvPr/>
        </p:nvSpPr>
        <p:spPr>
          <a:xfrm>
            <a:off x="6217920" y="898287"/>
            <a:ext cx="4937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Who has to Render?</a:t>
            </a:r>
          </a:p>
        </p:txBody>
      </p:sp>
    </p:spTree>
    <p:extLst>
      <p:ext uri="{BB962C8B-B14F-4D97-AF65-F5344CB8AC3E}">
        <p14:creationId xmlns:p14="http://schemas.microsoft.com/office/powerpoint/2010/main" val="4065900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011BD-5259-C4A4-6B52-2EB98FC3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3" y="4999570"/>
            <a:ext cx="10113645" cy="822960"/>
          </a:xfrm>
        </p:spPr>
        <p:txBody>
          <a:bodyPr/>
          <a:lstStyle/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What form needs to be file for a rendition? </a:t>
            </a:r>
            <a:r>
              <a:rPr lang="en-US" dirty="0"/>
              <a:t>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86B739-C1F7-3DAB-D445-3A23D2DF6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3621" y="6031312"/>
            <a:ext cx="10113264" cy="431632"/>
          </a:xfrm>
        </p:spPr>
        <p:txBody>
          <a:bodyPr>
            <a:normAutofit/>
          </a:bodyPr>
          <a:lstStyle/>
          <a:p>
            <a:r>
              <a:rPr lang="en-US" sz="2000" dirty="0"/>
              <a:t>Form 50-144 : Business Personal Property Rendition of Taxable Property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8957BF-F570-9D2D-E797-7F37B7835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4"/>
          <a:stretch>
            <a:fillRect/>
          </a:stretch>
        </p:blipFill>
        <p:spPr>
          <a:xfrm>
            <a:off x="173621" y="133333"/>
            <a:ext cx="3572756" cy="46574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E94A97-5DED-C7CA-4E34-11156AEAE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625" y="133332"/>
            <a:ext cx="3588912" cy="46574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EEACCF-367F-73B0-5E81-80E678A92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"/>
          <a:stretch>
            <a:fillRect/>
          </a:stretch>
        </p:blipFill>
        <p:spPr>
          <a:xfrm>
            <a:off x="3626742" y="639192"/>
            <a:ext cx="4938516" cy="37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91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2EC46-0D6F-FA8F-78AA-F1967A963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4937758" cy="1450757"/>
          </a:xfrm>
        </p:spPr>
        <p:txBody>
          <a:bodyPr/>
          <a:lstStyle/>
          <a:p>
            <a:r>
              <a:rPr lang="en-US" dirty="0"/>
              <a:t>When must a Rendition be filed?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46BCC-C350-D79E-5172-06848CC03C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The last day to file a rendition is </a:t>
            </a:r>
            <a:r>
              <a:rPr lang="en-US" sz="2800" b="1" u="sng" dirty="0"/>
              <a:t>April 15</a:t>
            </a:r>
            <a:r>
              <a:rPr lang="en-US" sz="2800" b="1" u="sng" baseline="30000" dirty="0"/>
              <a:t>th</a:t>
            </a:r>
            <a:r>
              <a:rPr lang="en-US" sz="2800" dirty="0"/>
              <a:t>. </a:t>
            </a:r>
          </a:p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If a Rendition is mailed, it must be postmarked before or on April 15</a:t>
            </a:r>
            <a:r>
              <a:rPr lang="en-US" sz="2800" baseline="30000" dirty="0"/>
              <a:t>th</a:t>
            </a:r>
          </a:p>
          <a:p>
            <a:pPr>
              <a:buSzPct val="120000"/>
              <a:buFont typeface="Wingdings" panose="05000000000000000000" pitchFamily="2" charset="2"/>
              <a:buChar char="§"/>
            </a:pPr>
            <a:endParaRPr lang="en-US" sz="2800" baseline="30000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F065D-62D2-439A-6110-9DD2BFA36B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Turned in person to the DeWitt County Appraisal District at 103 E. Bailey St. Cuero, TX 77954</a:t>
            </a:r>
          </a:p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Emailed to </a:t>
            </a:r>
            <a:r>
              <a:rPr lang="en-US" sz="2800" dirty="0">
                <a:hlinkClick r:id="rId2"/>
              </a:rPr>
              <a:t>information@dewittcad.org</a:t>
            </a:r>
            <a:endParaRPr lang="en-US" sz="2800" dirty="0"/>
          </a:p>
          <a:p>
            <a:pPr>
              <a:buSzPct val="120000"/>
              <a:buFont typeface="Wingdings" panose="05000000000000000000" pitchFamily="2" charset="2"/>
              <a:buChar char="§"/>
            </a:pPr>
            <a:r>
              <a:rPr lang="en-US" sz="2800" dirty="0"/>
              <a:t>Mailed to 103 E. Bailey St. Cuero, TX 77954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5D767D-653E-18AF-27A1-D21CD4CD94E0}"/>
              </a:ext>
            </a:extLst>
          </p:cNvPr>
          <p:cNvSpPr txBox="1">
            <a:spLocks/>
          </p:cNvSpPr>
          <p:nvPr/>
        </p:nvSpPr>
        <p:spPr>
          <a:xfrm>
            <a:off x="6217922" y="263526"/>
            <a:ext cx="4937758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Ways to file a Rendition:</a:t>
            </a:r>
          </a:p>
        </p:txBody>
      </p:sp>
    </p:spTree>
    <p:extLst>
      <p:ext uri="{BB962C8B-B14F-4D97-AF65-F5344CB8AC3E}">
        <p14:creationId xmlns:p14="http://schemas.microsoft.com/office/powerpoint/2010/main" val="193216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6459-F074-8565-1CD4-7EAE5F8E6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information should be Rendered?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61ABD-3411-80A7-540A-7FA802C26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Parcel ID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Location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General Description (information to identify the property)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Quantity of items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Date of acquisition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Original cost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6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8166E-3CB4-BB72-0045-F48FDE1F5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3	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1825C33-64F7-4FBB-8BBE-902F7E3D0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27" y="3084546"/>
            <a:ext cx="7964350" cy="49598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F62437-7204-DDB5-2B1C-C0E365446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By checking this box, that indicates the value for the current year tax is the same as the previous tax year</a:t>
            </a:r>
          </a:p>
        </p:txBody>
      </p:sp>
    </p:spTree>
    <p:extLst>
      <p:ext uri="{BB962C8B-B14F-4D97-AF65-F5344CB8AC3E}">
        <p14:creationId xmlns:p14="http://schemas.microsoft.com/office/powerpoint/2010/main" val="342044100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1049</TotalTime>
  <Words>583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Wingdings</vt:lpstr>
      <vt:lpstr>Retrospect</vt:lpstr>
      <vt:lpstr>Business Personal Property</vt:lpstr>
      <vt:lpstr>What is Business Personal Property?</vt:lpstr>
      <vt:lpstr>What are Fixed Assets?</vt:lpstr>
      <vt:lpstr>What is Inventory &amp; Supplies?</vt:lpstr>
      <vt:lpstr>PowerPoint Presentation</vt:lpstr>
      <vt:lpstr>What form needs to be file for a rendition?  </vt:lpstr>
      <vt:lpstr>When must a Rendition be filed?</vt:lpstr>
      <vt:lpstr>What information should be Rendered? </vt:lpstr>
      <vt:lpstr>Section 3 </vt:lpstr>
      <vt:lpstr>Section 5 </vt:lpstr>
      <vt:lpstr>Income-Producing Tangible Personal Property Exemption </vt:lpstr>
      <vt:lpstr>Penalties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Lori Neuman</dc:creator>
  <cp:lastModifiedBy>Lori Neuman</cp:lastModifiedBy>
  <cp:revision>2</cp:revision>
  <dcterms:created xsi:type="dcterms:W3CDTF">2026-04-29T13:32:26Z</dcterms:created>
  <dcterms:modified xsi:type="dcterms:W3CDTF">2026-05-01T17:40:40Z</dcterms:modified>
</cp:coreProperties>
</file>