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1" r:id="rId6"/>
    <p:sldId id="262" r:id="rId7"/>
    <p:sldId id="263" r:id="rId8"/>
    <p:sldId id="267" r:id="rId9"/>
    <p:sldId id="264"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varScale="1">
        <p:scale>
          <a:sx n="156" d="100"/>
          <a:sy n="156" d="100"/>
        </p:scale>
        <p:origin x="416" y="1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59EB5FA-7C4E-4902-AB08-8D81475D2F9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C6724-C1CB-4A55-BB88-2DA5652C9F0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20563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9EB5FA-7C4E-4902-AB08-8D81475D2F9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3520964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9EB5FA-7C4E-4902-AB08-8D81475D2F9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2764465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59EB5FA-7C4E-4902-AB08-8D81475D2F9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31529172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9EB5FA-7C4E-4902-AB08-8D81475D2F93}" type="datetimeFigureOut">
              <a:rPr lang="en-US" smtClean="0"/>
              <a:t>7/24/2026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23C6724-C1CB-4A55-BB88-2DA5652C9F0C}"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43731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9EB5FA-7C4E-4902-AB08-8D81475D2F93}"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3125215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59EB5FA-7C4E-4902-AB08-8D81475D2F93}" type="datetimeFigureOut">
              <a:rPr lang="en-US" smtClean="0"/>
              <a:t>7/24/2026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834968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59EB5FA-7C4E-4902-AB08-8D81475D2F93}" type="datetimeFigureOut">
              <a:rPr lang="en-US" smtClean="0"/>
              <a:t>7/24/2026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38571343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59EB5FA-7C4E-4902-AB08-8D81475D2F93}" type="datetimeFigureOut">
              <a:rPr lang="en-US" smtClean="0"/>
              <a:t>7/24/2026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42726630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59EB5FA-7C4E-4902-AB08-8D81475D2F93}" type="datetimeFigureOut">
              <a:rPr lang="en-US" smtClean="0"/>
              <a:t>7/24/2026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23C6724-C1CB-4A55-BB88-2DA5652C9F0C}" type="slidenum">
              <a:rPr lang="en-US" smtClean="0"/>
              <a:t>‹#›</a:t>
            </a:fld>
            <a:endParaRPr lang="en-US"/>
          </a:p>
        </p:txBody>
      </p:sp>
    </p:spTree>
    <p:extLst>
      <p:ext uri="{BB962C8B-B14F-4D97-AF65-F5344CB8AC3E}">
        <p14:creationId xmlns:p14="http://schemas.microsoft.com/office/powerpoint/2010/main" val="1893302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59EB5FA-7C4E-4902-AB08-8D81475D2F93}" type="datetimeFigureOut">
              <a:rPr lang="en-US" smtClean="0"/>
              <a:t>7/24/2026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23C6724-C1CB-4A55-BB88-2DA5652C9F0C}" type="slidenum">
              <a:rPr lang="en-US" smtClean="0"/>
              <a:t>‹#›</a:t>
            </a:fld>
            <a:endParaRPr lang="en-US"/>
          </a:p>
        </p:txBody>
      </p:sp>
    </p:spTree>
    <p:extLst>
      <p:ext uri="{BB962C8B-B14F-4D97-AF65-F5344CB8AC3E}">
        <p14:creationId xmlns:p14="http://schemas.microsoft.com/office/powerpoint/2010/main" val="3431016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59EB5FA-7C4E-4902-AB08-8D81475D2F93}" type="datetimeFigureOut">
              <a:rPr lang="en-US" smtClean="0"/>
              <a:t>7/24/2026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23C6724-C1CB-4A55-BB88-2DA5652C9F0C}"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86824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hyperlink" Target="mailto:information@dewittcad.org" TargetMode="Externa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08EC6-143E-D0DD-A5E1-2317E945A2DC}"/>
              </a:ext>
            </a:extLst>
          </p:cNvPr>
          <p:cNvSpPr>
            <a:spLocks noGrp="1"/>
          </p:cNvSpPr>
          <p:nvPr>
            <p:ph type="ctrTitle"/>
          </p:nvPr>
        </p:nvSpPr>
        <p:spPr/>
        <p:txBody>
          <a:bodyPr/>
          <a:lstStyle/>
          <a:p>
            <a:r>
              <a:rPr lang="en-US" dirty="0"/>
              <a:t>Protesting Property </a:t>
            </a:r>
          </a:p>
        </p:txBody>
      </p:sp>
      <p:pic>
        <p:nvPicPr>
          <p:cNvPr id="4" name="Picture 3">
            <a:extLst>
              <a:ext uri="{FF2B5EF4-FFF2-40B4-BE49-F238E27FC236}">
                <a16:creationId xmlns:a16="http://schemas.microsoft.com/office/drawing/2014/main" id="{31B1EFBC-5961-7B1B-EDFD-7554CCB37D16}"/>
              </a:ext>
            </a:extLst>
          </p:cNvPr>
          <p:cNvPicPr>
            <a:picLocks noChangeAspect="1"/>
          </p:cNvPicPr>
          <p:nvPr/>
        </p:nvPicPr>
        <p:blipFill>
          <a:blip r:embed="rId2"/>
          <a:stretch>
            <a:fillRect/>
          </a:stretch>
        </p:blipFill>
        <p:spPr>
          <a:xfrm>
            <a:off x="9080378" y="1860227"/>
            <a:ext cx="2387205" cy="2387205"/>
          </a:xfrm>
          <a:prstGeom prst="rect">
            <a:avLst/>
          </a:prstGeom>
        </p:spPr>
      </p:pic>
    </p:spTree>
    <p:extLst>
      <p:ext uri="{BB962C8B-B14F-4D97-AF65-F5344CB8AC3E}">
        <p14:creationId xmlns:p14="http://schemas.microsoft.com/office/powerpoint/2010/main" val="26144885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204FB-2B18-E179-36F5-5E805CC0DA00}"/>
              </a:ext>
            </a:extLst>
          </p:cNvPr>
          <p:cNvSpPr>
            <a:spLocks noGrp="1"/>
          </p:cNvSpPr>
          <p:nvPr>
            <p:ph type="title"/>
          </p:nvPr>
        </p:nvSpPr>
        <p:spPr>
          <a:xfrm>
            <a:off x="1097280" y="286603"/>
            <a:ext cx="4937758" cy="1450757"/>
          </a:xfrm>
        </p:spPr>
        <p:txBody>
          <a:bodyPr>
            <a:noAutofit/>
          </a:bodyPr>
          <a:lstStyle/>
          <a:p>
            <a:r>
              <a:rPr lang="en-US" sz="4000" dirty="0"/>
              <a:t>What happens if I don’t attend the formal Hearing?</a:t>
            </a:r>
          </a:p>
        </p:txBody>
      </p:sp>
      <p:sp>
        <p:nvSpPr>
          <p:cNvPr id="3" name="Content Placeholder 2">
            <a:extLst>
              <a:ext uri="{FF2B5EF4-FFF2-40B4-BE49-F238E27FC236}">
                <a16:creationId xmlns:a16="http://schemas.microsoft.com/office/drawing/2014/main" id="{DB4DBEE0-B7E3-4AEB-0C0E-4C79D3101499}"/>
              </a:ext>
            </a:extLst>
          </p:cNvPr>
          <p:cNvSpPr>
            <a:spLocks noGrp="1"/>
          </p:cNvSpPr>
          <p:nvPr>
            <p:ph sz="half" idx="1"/>
          </p:nvPr>
        </p:nvSpPr>
        <p:spPr/>
        <p:txBody>
          <a:bodyPr>
            <a:normAutofit lnSpcReduction="10000"/>
          </a:bodyPr>
          <a:lstStyle/>
          <a:p>
            <a:pPr>
              <a:buSzPct val="120000"/>
              <a:buFont typeface="Wingdings" panose="05000000000000000000" pitchFamily="2" charset="2"/>
              <a:buChar char="§"/>
            </a:pPr>
            <a:r>
              <a:rPr lang="en-US" sz="2400" dirty="0"/>
              <a:t>Your protest will be dismissed if you do not appear in person. </a:t>
            </a:r>
          </a:p>
          <a:p>
            <a:pPr>
              <a:buSzPct val="120000"/>
              <a:buFont typeface="Wingdings" panose="05000000000000000000" pitchFamily="2" charset="2"/>
              <a:buChar char="§"/>
            </a:pPr>
            <a:r>
              <a:rPr lang="en-US" sz="2400" dirty="0"/>
              <a:t>You may request that the ARB Chairperson reopen the hearing by sending a letter within 4 days of the dismissal citing the good cause reason for failure to appear. </a:t>
            </a:r>
          </a:p>
          <a:p>
            <a:pPr>
              <a:buSzPct val="120000"/>
              <a:buFont typeface="Wingdings" panose="05000000000000000000" pitchFamily="2" charset="2"/>
              <a:buChar char="§"/>
            </a:pPr>
            <a:r>
              <a:rPr lang="en-US" sz="2400" dirty="0"/>
              <a:t>An alternative to not appear in person is a valid Affidavit can be submitted to be read in on your behalf or for you to have a hearing via telephone. </a:t>
            </a:r>
          </a:p>
          <a:p>
            <a:pPr>
              <a:buSzPct val="120000"/>
              <a:buFont typeface="Wingdings" panose="05000000000000000000" pitchFamily="2" charset="2"/>
              <a:buChar char="§"/>
            </a:pPr>
            <a:endParaRPr lang="en-US" sz="2400" dirty="0"/>
          </a:p>
        </p:txBody>
      </p:sp>
      <p:sp>
        <p:nvSpPr>
          <p:cNvPr id="4" name="Content Placeholder 3">
            <a:extLst>
              <a:ext uri="{FF2B5EF4-FFF2-40B4-BE49-F238E27FC236}">
                <a16:creationId xmlns:a16="http://schemas.microsoft.com/office/drawing/2014/main" id="{0FFC5DC3-3F4F-698A-7C73-DC76098EE898}"/>
              </a:ext>
            </a:extLst>
          </p:cNvPr>
          <p:cNvSpPr>
            <a:spLocks noGrp="1"/>
          </p:cNvSpPr>
          <p:nvPr>
            <p:ph sz="half" idx="2"/>
          </p:nvPr>
        </p:nvSpPr>
        <p:spPr>
          <a:xfrm>
            <a:off x="6217919" y="1845735"/>
            <a:ext cx="5038965" cy="4023360"/>
          </a:xfrm>
        </p:spPr>
        <p:txBody>
          <a:bodyPr>
            <a:normAutofit lnSpcReduction="10000"/>
          </a:bodyPr>
          <a:lstStyle/>
          <a:p>
            <a:pPr>
              <a:buFont typeface="Wingdings" panose="05000000000000000000" pitchFamily="2" charset="2"/>
              <a:buChar char="§"/>
            </a:pPr>
            <a:r>
              <a:rPr lang="en-US" sz="2400" dirty="0"/>
              <a:t>Per Section 41.45 (e) On Request made to the Appraisal Review Board before the date of the hearing , a property owner who has not designated an agent under Section 1.111 to represent the owner at the hearing is entitled to one postponement of the hearing to a later date without showing cause. You Reschedule by calling the office at (361)-275-5733.</a:t>
            </a:r>
          </a:p>
        </p:txBody>
      </p:sp>
      <p:sp>
        <p:nvSpPr>
          <p:cNvPr id="5" name="Title 1">
            <a:extLst>
              <a:ext uri="{FF2B5EF4-FFF2-40B4-BE49-F238E27FC236}">
                <a16:creationId xmlns:a16="http://schemas.microsoft.com/office/drawing/2014/main" id="{AA26A5B1-9503-6551-45B6-FF74689B8157}"/>
              </a:ext>
            </a:extLst>
          </p:cNvPr>
          <p:cNvSpPr txBox="1">
            <a:spLocks/>
          </p:cNvSpPr>
          <p:nvPr/>
        </p:nvSpPr>
        <p:spPr>
          <a:xfrm>
            <a:off x="6217920" y="199306"/>
            <a:ext cx="4937758" cy="1450757"/>
          </a:xfrm>
          <a:prstGeom prst="rect">
            <a:avLst/>
          </a:prstGeom>
        </p:spPr>
        <p:txBody>
          <a:bodyPr vert="horz" lIns="91440" tIns="45720" rIns="91440" bIns="45720" rtlCol="0" anchor="b">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sz="4000" dirty="0"/>
              <a:t>Can a formal hearing be Rescheduled?</a:t>
            </a:r>
          </a:p>
        </p:txBody>
      </p:sp>
    </p:spTree>
    <p:extLst>
      <p:ext uri="{BB962C8B-B14F-4D97-AF65-F5344CB8AC3E}">
        <p14:creationId xmlns:p14="http://schemas.microsoft.com/office/powerpoint/2010/main" val="11284550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8F9D3-24F0-5DA5-8CBF-BC7C51FD341C}"/>
              </a:ext>
            </a:extLst>
          </p:cNvPr>
          <p:cNvSpPr>
            <a:spLocks noGrp="1"/>
          </p:cNvSpPr>
          <p:nvPr>
            <p:ph type="title"/>
          </p:nvPr>
        </p:nvSpPr>
        <p:spPr/>
        <p:txBody>
          <a:bodyPr/>
          <a:lstStyle/>
          <a:p>
            <a:r>
              <a:rPr lang="en-US" dirty="0"/>
              <a:t>What happens after the formal hearing?</a:t>
            </a:r>
          </a:p>
        </p:txBody>
      </p:sp>
      <p:sp>
        <p:nvSpPr>
          <p:cNvPr id="3" name="Content Placeholder 2">
            <a:extLst>
              <a:ext uri="{FF2B5EF4-FFF2-40B4-BE49-F238E27FC236}">
                <a16:creationId xmlns:a16="http://schemas.microsoft.com/office/drawing/2014/main" id="{17520523-DE74-A9E3-7BC8-3B04B35EDC72}"/>
              </a:ext>
            </a:extLst>
          </p:cNvPr>
          <p:cNvSpPr>
            <a:spLocks noGrp="1"/>
          </p:cNvSpPr>
          <p:nvPr>
            <p:ph idx="1"/>
          </p:nvPr>
        </p:nvSpPr>
        <p:spPr/>
        <p:txBody>
          <a:bodyPr>
            <a:normAutofit/>
          </a:bodyPr>
          <a:lstStyle/>
          <a:p>
            <a:pPr>
              <a:buSzPct val="120000"/>
              <a:buFont typeface="Wingdings" panose="05000000000000000000" pitchFamily="2" charset="2"/>
              <a:buChar char="§"/>
            </a:pPr>
            <a:r>
              <a:rPr lang="en-US" sz="2800" dirty="0"/>
              <a:t>At the hearing, the ARB will immediately inform you of the final determination of your protest case. Shortly thereafter you will receive by mail, a written order from the ARB reflecting the final determination that was approved at your formal hearing. Included with the written order will be information on what options you have if you wish to appeal that final determination. </a:t>
            </a:r>
          </a:p>
        </p:txBody>
      </p:sp>
    </p:spTree>
    <p:extLst>
      <p:ext uri="{BB962C8B-B14F-4D97-AF65-F5344CB8AC3E}">
        <p14:creationId xmlns:p14="http://schemas.microsoft.com/office/powerpoint/2010/main" val="31614832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AFD2CE-A6F1-4F81-9FF0-92A565B9AB74}"/>
              </a:ext>
            </a:extLst>
          </p:cNvPr>
          <p:cNvSpPr>
            <a:spLocks noGrp="1"/>
          </p:cNvSpPr>
          <p:nvPr>
            <p:ph type="title"/>
          </p:nvPr>
        </p:nvSpPr>
        <p:spPr/>
        <p:txBody>
          <a:bodyPr/>
          <a:lstStyle/>
          <a:p>
            <a:pPr algn="ctr"/>
            <a:r>
              <a:rPr lang="en-US" dirty="0"/>
              <a:t>Right of Protest: Section 41.41</a:t>
            </a:r>
          </a:p>
        </p:txBody>
      </p:sp>
      <p:sp>
        <p:nvSpPr>
          <p:cNvPr id="3" name="Content Placeholder 2">
            <a:extLst>
              <a:ext uri="{FF2B5EF4-FFF2-40B4-BE49-F238E27FC236}">
                <a16:creationId xmlns:a16="http://schemas.microsoft.com/office/drawing/2014/main" id="{11EC62FB-2030-6AA2-7370-4B8B7A6B91EE}"/>
              </a:ext>
            </a:extLst>
          </p:cNvPr>
          <p:cNvSpPr>
            <a:spLocks noGrp="1"/>
          </p:cNvSpPr>
          <p:nvPr>
            <p:ph idx="1"/>
          </p:nvPr>
        </p:nvSpPr>
        <p:spPr>
          <a:xfrm>
            <a:off x="1097280" y="1737359"/>
            <a:ext cx="10058400" cy="4539153"/>
          </a:xfrm>
        </p:spPr>
        <p:txBody>
          <a:bodyPr>
            <a:normAutofit lnSpcReduction="10000"/>
          </a:bodyPr>
          <a:lstStyle/>
          <a:p>
            <a:r>
              <a:rPr lang="en-US" dirty="0"/>
              <a:t>A property owner is entitled to protest before the appraisal review board for the following reasons: </a:t>
            </a:r>
          </a:p>
          <a:p>
            <a:pPr>
              <a:buFont typeface="Wingdings" panose="05000000000000000000" pitchFamily="2" charset="2"/>
              <a:buChar char="§"/>
            </a:pPr>
            <a:r>
              <a:rPr lang="en-US" dirty="0"/>
              <a:t>Determination of the appraised value of the owner’s property </a:t>
            </a:r>
          </a:p>
          <a:p>
            <a:pPr>
              <a:buFont typeface="Wingdings" panose="05000000000000000000" pitchFamily="2" charset="2"/>
              <a:buChar char="§"/>
            </a:pPr>
            <a:r>
              <a:rPr lang="en-US" dirty="0"/>
              <a:t>Unequal appraisal of the owner’s property </a:t>
            </a:r>
          </a:p>
          <a:p>
            <a:pPr>
              <a:buFont typeface="Wingdings" panose="05000000000000000000" pitchFamily="2" charset="2"/>
              <a:buChar char="§"/>
            </a:pPr>
            <a:r>
              <a:rPr lang="en-US" dirty="0"/>
              <a:t>Inclusion of the owner’s property on the appraisal records </a:t>
            </a:r>
          </a:p>
          <a:p>
            <a:pPr>
              <a:buFont typeface="Wingdings" panose="05000000000000000000" pitchFamily="2" charset="2"/>
              <a:buChar char="§"/>
            </a:pPr>
            <a:r>
              <a:rPr lang="en-US" dirty="0"/>
              <a:t>Denial to the property owner in whole or part of exemption</a:t>
            </a:r>
          </a:p>
          <a:p>
            <a:pPr>
              <a:buFont typeface="Wingdings" panose="05000000000000000000" pitchFamily="2" charset="2"/>
              <a:buChar char="§"/>
            </a:pPr>
            <a:r>
              <a:rPr lang="en-US" dirty="0"/>
              <a:t>Circuit Breaker limitation on appraised value</a:t>
            </a:r>
          </a:p>
          <a:p>
            <a:pPr>
              <a:buFont typeface="Wingdings" panose="05000000000000000000" pitchFamily="2" charset="2"/>
              <a:buChar char="§"/>
            </a:pPr>
            <a:r>
              <a:rPr lang="en-US" dirty="0"/>
              <a:t>Determination that the owners’ land does not qualify for appraisal (1-D-1, 1-D &amp; Wildlife) </a:t>
            </a:r>
          </a:p>
          <a:p>
            <a:pPr>
              <a:buFont typeface="Wingdings" panose="05000000000000000000" pitchFamily="2" charset="2"/>
              <a:buChar char="§"/>
            </a:pPr>
            <a:r>
              <a:rPr lang="en-US" dirty="0"/>
              <a:t>Identification of the taxing units in which the owner's property is taxable in the case of the appraisal district's appraisal roll</a:t>
            </a:r>
          </a:p>
          <a:p>
            <a:pPr>
              <a:buFont typeface="Wingdings" panose="05000000000000000000" pitchFamily="2" charset="2"/>
              <a:buChar char="§"/>
            </a:pPr>
            <a:r>
              <a:rPr lang="en-US" dirty="0"/>
              <a:t>Any other action of the chief appraiser, appraisal district, or appraisal review board that applies to and adversely affects the property owner</a:t>
            </a:r>
          </a:p>
          <a:p>
            <a:pPr>
              <a:buFont typeface="Wingdings" panose="05000000000000000000" pitchFamily="2" charset="2"/>
              <a:buChar char="§"/>
            </a:pPr>
            <a:endParaRPr lang="en-US" dirty="0"/>
          </a:p>
        </p:txBody>
      </p:sp>
    </p:spTree>
    <p:extLst>
      <p:ext uri="{BB962C8B-B14F-4D97-AF65-F5344CB8AC3E}">
        <p14:creationId xmlns:p14="http://schemas.microsoft.com/office/powerpoint/2010/main" val="22429886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BE6C1E-551C-CB6B-7DC0-3D8FF5B299F5}"/>
              </a:ext>
            </a:extLst>
          </p:cNvPr>
          <p:cNvSpPr>
            <a:spLocks noGrp="1"/>
          </p:cNvSpPr>
          <p:nvPr>
            <p:ph type="title"/>
          </p:nvPr>
        </p:nvSpPr>
        <p:spPr/>
        <p:txBody>
          <a:bodyPr/>
          <a:lstStyle/>
          <a:p>
            <a:r>
              <a:rPr lang="en-US" dirty="0">
                <a:solidFill>
                  <a:schemeClr val="tx1"/>
                </a:solidFill>
              </a:rPr>
              <a:t>Notice of Protest </a:t>
            </a:r>
          </a:p>
        </p:txBody>
      </p:sp>
      <p:sp>
        <p:nvSpPr>
          <p:cNvPr id="4" name="Text Placeholder 3">
            <a:extLst>
              <a:ext uri="{FF2B5EF4-FFF2-40B4-BE49-F238E27FC236}">
                <a16:creationId xmlns:a16="http://schemas.microsoft.com/office/drawing/2014/main" id="{557C36F2-01F3-20BB-5865-71D3B3F3769E}"/>
              </a:ext>
            </a:extLst>
          </p:cNvPr>
          <p:cNvSpPr>
            <a:spLocks noGrp="1"/>
          </p:cNvSpPr>
          <p:nvPr>
            <p:ph type="body" sz="half" idx="2"/>
          </p:nvPr>
        </p:nvSpPr>
        <p:spPr/>
        <p:txBody>
          <a:bodyPr/>
          <a:lstStyle/>
          <a:p>
            <a:r>
              <a:rPr lang="en-US" dirty="0"/>
              <a:t>Form 50-132-A Property Owner’s Notice of Protest </a:t>
            </a:r>
          </a:p>
        </p:txBody>
      </p:sp>
      <p:pic>
        <p:nvPicPr>
          <p:cNvPr id="6" name="Picture 5">
            <a:extLst>
              <a:ext uri="{FF2B5EF4-FFF2-40B4-BE49-F238E27FC236}">
                <a16:creationId xmlns:a16="http://schemas.microsoft.com/office/drawing/2014/main" id="{8929D5EC-131D-364E-3CEB-1522B14028C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4889" y="124286"/>
            <a:ext cx="3660894" cy="4744434"/>
          </a:xfrm>
          <a:prstGeom prst="rect">
            <a:avLst/>
          </a:prstGeom>
        </p:spPr>
      </p:pic>
      <p:pic>
        <p:nvPicPr>
          <p:cNvPr id="8" name="Picture 7">
            <a:extLst>
              <a:ext uri="{FF2B5EF4-FFF2-40B4-BE49-F238E27FC236}">
                <a16:creationId xmlns:a16="http://schemas.microsoft.com/office/drawing/2014/main" id="{4C878D0D-E73F-441E-1AB8-4684EA617B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1361" y="124286"/>
            <a:ext cx="3663758" cy="4744434"/>
          </a:xfrm>
          <a:prstGeom prst="rect">
            <a:avLst/>
          </a:prstGeom>
        </p:spPr>
      </p:pic>
    </p:spTree>
    <p:extLst>
      <p:ext uri="{BB962C8B-B14F-4D97-AF65-F5344CB8AC3E}">
        <p14:creationId xmlns:p14="http://schemas.microsoft.com/office/powerpoint/2010/main" val="962231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8C172-8926-1EAD-45BD-9970CA29922A}"/>
              </a:ext>
            </a:extLst>
          </p:cNvPr>
          <p:cNvSpPr>
            <a:spLocks noGrp="1"/>
          </p:cNvSpPr>
          <p:nvPr>
            <p:ph type="title"/>
          </p:nvPr>
        </p:nvSpPr>
        <p:spPr>
          <a:xfrm>
            <a:off x="1097280" y="286603"/>
            <a:ext cx="4937760" cy="1450757"/>
          </a:xfrm>
        </p:spPr>
        <p:txBody>
          <a:bodyPr/>
          <a:lstStyle/>
          <a:p>
            <a:pPr algn="ctr"/>
            <a:r>
              <a:rPr lang="en-US" dirty="0"/>
              <a:t>Submitting a Protest </a:t>
            </a:r>
          </a:p>
        </p:txBody>
      </p:sp>
      <p:sp>
        <p:nvSpPr>
          <p:cNvPr id="4" name="Content Placeholder 3">
            <a:extLst>
              <a:ext uri="{FF2B5EF4-FFF2-40B4-BE49-F238E27FC236}">
                <a16:creationId xmlns:a16="http://schemas.microsoft.com/office/drawing/2014/main" id="{13AFBCA7-9A87-349C-13F1-6C91B3883DB4}"/>
              </a:ext>
            </a:extLst>
          </p:cNvPr>
          <p:cNvSpPr>
            <a:spLocks noGrp="1"/>
          </p:cNvSpPr>
          <p:nvPr>
            <p:ph sz="half" idx="2"/>
          </p:nvPr>
        </p:nvSpPr>
        <p:spPr>
          <a:xfrm>
            <a:off x="1097280" y="1899821"/>
            <a:ext cx="4937760" cy="4060713"/>
          </a:xfrm>
        </p:spPr>
        <p:txBody>
          <a:bodyPr/>
          <a:lstStyle/>
          <a:p>
            <a:pPr>
              <a:buSzPct val="120000"/>
              <a:buFont typeface="Wingdings" panose="05000000000000000000" pitchFamily="2" charset="2"/>
              <a:buChar char="§"/>
            </a:pPr>
            <a:r>
              <a:rPr lang="en-US" sz="2400" dirty="0"/>
              <a:t>A Property owner can file a Notice of Protest for the tax year as early as January 1</a:t>
            </a:r>
            <a:r>
              <a:rPr lang="en-US" sz="2400" baseline="30000" dirty="0"/>
              <a:t>st </a:t>
            </a:r>
            <a:r>
              <a:rPr lang="en-US" sz="2400" dirty="0"/>
              <a:t>not later than May 15 or the 30th day after the date that notice to the property owner was delivered to the property owner. </a:t>
            </a:r>
          </a:p>
          <a:p>
            <a:endParaRPr lang="en-US" dirty="0"/>
          </a:p>
        </p:txBody>
      </p:sp>
      <p:sp>
        <p:nvSpPr>
          <p:cNvPr id="6" name="Content Placeholder 5">
            <a:extLst>
              <a:ext uri="{FF2B5EF4-FFF2-40B4-BE49-F238E27FC236}">
                <a16:creationId xmlns:a16="http://schemas.microsoft.com/office/drawing/2014/main" id="{0CC9E9E1-681D-8340-9800-64AB40E780D3}"/>
              </a:ext>
            </a:extLst>
          </p:cNvPr>
          <p:cNvSpPr>
            <a:spLocks noGrp="1"/>
          </p:cNvSpPr>
          <p:nvPr>
            <p:ph sz="quarter" idx="4"/>
          </p:nvPr>
        </p:nvSpPr>
        <p:spPr>
          <a:xfrm>
            <a:off x="6217920" y="1899821"/>
            <a:ext cx="4937760" cy="4060713"/>
          </a:xfrm>
        </p:spPr>
        <p:txBody>
          <a:bodyPr/>
          <a:lstStyle/>
          <a:p>
            <a:pPr>
              <a:buSzPct val="120000"/>
              <a:buFont typeface="Wingdings" panose="05000000000000000000" pitchFamily="2" charset="2"/>
              <a:buChar char="§"/>
            </a:pPr>
            <a:r>
              <a:rPr lang="en-US" sz="2400" dirty="0"/>
              <a:t>Turned in person to the DeWitt County Appraisal District at 103 E. Bailey St. Cuero, TX 77954</a:t>
            </a:r>
          </a:p>
          <a:p>
            <a:pPr>
              <a:buSzPct val="120000"/>
              <a:buFont typeface="Wingdings" panose="05000000000000000000" pitchFamily="2" charset="2"/>
              <a:buChar char="§"/>
            </a:pPr>
            <a:r>
              <a:rPr lang="en-US" sz="2400" dirty="0"/>
              <a:t>Emailed to </a:t>
            </a:r>
            <a:r>
              <a:rPr lang="en-US" sz="2400" dirty="0">
                <a:hlinkClick r:id="rId2"/>
              </a:rPr>
              <a:t>information@dewittcad.org</a:t>
            </a:r>
            <a:endParaRPr lang="en-US" sz="2400" dirty="0"/>
          </a:p>
          <a:p>
            <a:pPr>
              <a:buSzPct val="120000"/>
              <a:buFont typeface="Wingdings" panose="05000000000000000000" pitchFamily="2" charset="2"/>
              <a:buChar char="§"/>
            </a:pPr>
            <a:r>
              <a:rPr lang="en-US" sz="2400" dirty="0"/>
              <a:t>Mailed to 103 E. Bailey St. Cuero, TX 77954</a:t>
            </a:r>
          </a:p>
          <a:p>
            <a:endParaRPr lang="en-US" dirty="0"/>
          </a:p>
        </p:txBody>
      </p:sp>
      <p:sp>
        <p:nvSpPr>
          <p:cNvPr id="7" name="Title 1">
            <a:extLst>
              <a:ext uri="{FF2B5EF4-FFF2-40B4-BE49-F238E27FC236}">
                <a16:creationId xmlns:a16="http://schemas.microsoft.com/office/drawing/2014/main" id="{C238762E-D420-5B9E-098C-804458EB2ACA}"/>
              </a:ext>
            </a:extLst>
          </p:cNvPr>
          <p:cNvSpPr txBox="1">
            <a:spLocks/>
          </p:cNvSpPr>
          <p:nvPr/>
        </p:nvSpPr>
        <p:spPr>
          <a:xfrm>
            <a:off x="6217920" y="286603"/>
            <a:ext cx="493776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pPr algn="ctr"/>
            <a:r>
              <a:rPr lang="en-US" dirty="0"/>
              <a:t>Ways to File a Notice of Protest</a:t>
            </a:r>
          </a:p>
        </p:txBody>
      </p:sp>
    </p:spTree>
    <p:extLst>
      <p:ext uri="{BB962C8B-B14F-4D97-AF65-F5344CB8AC3E}">
        <p14:creationId xmlns:p14="http://schemas.microsoft.com/office/powerpoint/2010/main" val="18858566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7DB1B2-DA9E-1CBC-1A48-5639943AA9E2}"/>
              </a:ext>
            </a:extLst>
          </p:cNvPr>
          <p:cNvSpPr>
            <a:spLocks noGrp="1"/>
          </p:cNvSpPr>
          <p:nvPr>
            <p:ph type="title"/>
          </p:nvPr>
        </p:nvSpPr>
        <p:spPr/>
        <p:txBody>
          <a:bodyPr/>
          <a:lstStyle/>
          <a:p>
            <a:pPr algn="ctr"/>
            <a:r>
              <a:rPr lang="en-US" dirty="0"/>
              <a:t>What is the process once I protest?	</a:t>
            </a:r>
          </a:p>
        </p:txBody>
      </p:sp>
      <p:sp>
        <p:nvSpPr>
          <p:cNvPr id="3" name="Content Placeholder 2">
            <a:extLst>
              <a:ext uri="{FF2B5EF4-FFF2-40B4-BE49-F238E27FC236}">
                <a16:creationId xmlns:a16="http://schemas.microsoft.com/office/drawing/2014/main" id="{200DAD4F-22ED-899E-9427-B99D11E1CE47}"/>
              </a:ext>
            </a:extLst>
          </p:cNvPr>
          <p:cNvSpPr>
            <a:spLocks noGrp="1"/>
          </p:cNvSpPr>
          <p:nvPr>
            <p:ph idx="1"/>
          </p:nvPr>
        </p:nvSpPr>
        <p:spPr/>
        <p:txBody>
          <a:bodyPr>
            <a:normAutofit/>
          </a:bodyPr>
          <a:lstStyle/>
          <a:p>
            <a:pPr>
              <a:buSzPct val="120000"/>
              <a:buFont typeface="Wingdings" panose="05000000000000000000" pitchFamily="2" charset="2"/>
              <a:buChar char="§"/>
            </a:pPr>
            <a:r>
              <a:rPr lang="en-US" sz="2800" dirty="0"/>
              <a:t>You will be contacted to discuss the issues of your protest informally with representatives of the appraisal district and if an agreement cannot be made you will be scheduled to appear Infront of the Appraisal Review Board and a final determination will be made. </a:t>
            </a:r>
          </a:p>
        </p:txBody>
      </p:sp>
    </p:spTree>
    <p:extLst>
      <p:ext uri="{BB962C8B-B14F-4D97-AF65-F5344CB8AC3E}">
        <p14:creationId xmlns:p14="http://schemas.microsoft.com/office/powerpoint/2010/main" val="1732463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EAFA0E-F1A6-DDC0-2361-77C265C31BB6}"/>
              </a:ext>
            </a:extLst>
          </p:cNvPr>
          <p:cNvSpPr>
            <a:spLocks noGrp="1"/>
          </p:cNvSpPr>
          <p:nvPr>
            <p:ph type="title"/>
          </p:nvPr>
        </p:nvSpPr>
        <p:spPr/>
        <p:txBody>
          <a:bodyPr/>
          <a:lstStyle/>
          <a:p>
            <a:pPr algn="ctr"/>
            <a:r>
              <a:rPr lang="en-US" dirty="0"/>
              <a:t>What is an informal?  </a:t>
            </a:r>
          </a:p>
        </p:txBody>
      </p:sp>
      <p:sp>
        <p:nvSpPr>
          <p:cNvPr id="3" name="Content Placeholder 2">
            <a:extLst>
              <a:ext uri="{FF2B5EF4-FFF2-40B4-BE49-F238E27FC236}">
                <a16:creationId xmlns:a16="http://schemas.microsoft.com/office/drawing/2014/main" id="{5C270969-08DF-1CD6-6979-BCC49E944056}"/>
              </a:ext>
            </a:extLst>
          </p:cNvPr>
          <p:cNvSpPr>
            <a:spLocks noGrp="1"/>
          </p:cNvSpPr>
          <p:nvPr>
            <p:ph idx="1"/>
          </p:nvPr>
        </p:nvSpPr>
        <p:spPr/>
        <p:txBody>
          <a:bodyPr>
            <a:normAutofit/>
          </a:bodyPr>
          <a:lstStyle/>
          <a:p>
            <a:pPr>
              <a:buFont typeface="Wingdings" panose="05000000000000000000" pitchFamily="2" charset="2"/>
              <a:buChar char="§"/>
            </a:pPr>
            <a:r>
              <a:rPr lang="en-US" sz="2800" dirty="0"/>
              <a:t>An informal is elected by the property owner to have a meeting with an appraiser from the appraisal district. This is meant to give the property owner an opportunity to provide any evidence they have regarding the protest and discuss with an appraiser. If you and the appraiser can come to an agreement on your protest case, your case will be considered closed and you will not have to appear before the Appraisal Review Board for the formal hearing. This will be the final determination on the case. You do not have the option to take further action if you are unsatisfied with the outcome.</a:t>
            </a:r>
          </a:p>
        </p:txBody>
      </p:sp>
    </p:spTree>
    <p:extLst>
      <p:ext uri="{BB962C8B-B14F-4D97-AF65-F5344CB8AC3E}">
        <p14:creationId xmlns:p14="http://schemas.microsoft.com/office/powerpoint/2010/main" val="38666763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FFFB2-FB72-63FD-EA11-CA035AF47588}"/>
              </a:ext>
            </a:extLst>
          </p:cNvPr>
          <p:cNvSpPr>
            <a:spLocks noGrp="1"/>
          </p:cNvSpPr>
          <p:nvPr>
            <p:ph type="title"/>
          </p:nvPr>
        </p:nvSpPr>
        <p:spPr/>
        <p:txBody>
          <a:bodyPr/>
          <a:lstStyle/>
          <a:p>
            <a:pPr algn="ctr"/>
            <a:r>
              <a:rPr lang="en-US" dirty="0"/>
              <a:t>What is a Formal Hearing? </a:t>
            </a:r>
          </a:p>
        </p:txBody>
      </p:sp>
      <p:sp>
        <p:nvSpPr>
          <p:cNvPr id="3" name="Content Placeholder 2">
            <a:extLst>
              <a:ext uri="{FF2B5EF4-FFF2-40B4-BE49-F238E27FC236}">
                <a16:creationId xmlns:a16="http://schemas.microsoft.com/office/drawing/2014/main" id="{808EAF82-0E37-45DE-E0CA-1EDD8C4AB631}"/>
              </a:ext>
            </a:extLst>
          </p:cNvPr>
          <p:cNvSpPr>
            <a:spLocks noGrp="1"/>
          </p:cNvSpPr>
          <p:nvPr>
            <p:ph idx="1"/>
          </p:nvPr>
        </p:nvSpPr>
        <p:spPr/>
        <p:txBody>
          <a:bodyPr>
            <a:normAutofit/>
          </a:bodyPr>
          <a:lstStyle/>
          <a:p>
            <a:pPr>
              <a:buFont typeface="Wingdings" panose="05000000000000000000" pitchFamily="2" charset="2"/>
              <a:buChar char="§"/>
            </a:pPr>
            <a:r>
              <a:rPr lang="en-US" sz="2800" dirty="0"/>
              <a:t>If a taxpayer does not elect for an informal or did not come to an agreement with the appraisal district you will be scheduled to appear Infront of the Appraisal Review Board. A formal hearing before the ARB is conducted very much like a court case. The ARB sets its own procedures with guidelines from the State Comptroller’s Office. After formal introduction of the parties and the property involved, the ARB will hear evidence from the property owner and the Appraisal District and make a judgment based on the </a:t>
            </a:r>
            <a:r>
              <a:rPr lang="en-US" sz="2800" u="sng" dirty="0"/>
              <a:t>evidence</a:t>
            </a:r>
            <a:r>
              <a:rPr lang="en-US" sz="2800" dirty="0"/>
              <a:t> presented.</a:t>
            </a:r>
          </a:p>
        </p:txBody>
      </p:sp>
    </p:spTree>
    <p:extLst>
      <p:ext uri="{BB962C8B-B14F-4D97-AF65-F5344CB8AC3E}">
        <p14:creationId xmlns:p14="http://schemas.microsoft.com/office/powerpoint/2010/main" val="9161934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57E63C-6115-3B90-4D46-F76214401501}"/>
              </a:ext>
            </a:extLst>
          </p:cNvPr>
          <p:cNvSpPr>
            <a:spLocks noGrp="1"/>
          </p:cNvSpPr>
          <p:nvPr>
            <p:ph type="title"/>
          </p:nvPr>
        </p:nvSpPr>
        <p:spPr/>
        <p:txBody>
          <a:bodyPr/>
          <a:lstStyle/>
          <a:p>
            <a:pPr algn="ctr"/>
            <a:r>
              <a:rPr lang="en-US" dirty="0"/>
              <a:t>Hearing Procedures  </a:t>
            </a:r>
          </a:p>
        </p:txBody>
      </p:sp>
      <p:sp>
        <p:nvSpPr>
          <p:cNvPr id="3" name="Content Placeholder 2">
            <a:extLst>
              <a:ext uri="{FF2B5EF4-FFF2-40B4-BE49-F238E27FC236}">
                <a16:creationId xmlns:a16="http://schemas.microsoft.com/office/drawing/2014/main" id="{46A9EA95-FC38-B07D-314D-B3FEA7658FDB}"/>
              </a:ext>
            </a:extLst>
          </p:cNvPr>
          <p:cNvSpPr>
            <a:spLocks noGrp="1"/>
          </p:cNvSpPr>
          <p:nvPr>
            <p:ph idx="1"/>
          </p:nvPr>
        </p:nvSpPr>
        <p:spPr>
          <a:xfrm>
            <a:off x="1097280" y="1845734"/>
            <a:ext cx="10417058" cy="4023360"/>
          </a:xfrm>
        </p:spPr>
        <p:txBody>
          <a:bodyPr>
            <a:normAutofit/>
          </a:bodyPr>
          <a:lstStyle/>
          <a:p>
            <a:pPr>
              <a:buFont typeface="Wingdings" panose="05000000000000000000" pitchFamily="2" charset="2"/>
              <a:buChar char="§"/>
            </a:pPr>
            <a:r>
              <a:rPr lang="en-US" sz="2800" dirty="0"/>
              <a:t>Each party, the property owner and the Appraisal District appraiser, will have approximately 3-5 minutes to present their case and evidence at the hearing. Most ARB hearings take approximately 15 minutes and the property owner will know the ARB’s recommendation before they leave the hearing. After a recommendation is made by the ARB panel and subsequently approved by a quorum of the entire Board, a written Notice of Final Order is sent by mail to you or your agent.</a:t>
            </a:r>
          </a:p>
        </p:txBody>
      </p:sp>
    </p:spTree>
    <p:extLst>
      <p:ext uri="{BB962C8B-B14F-4D97-AF65-F5344CB8AC3E}">
        <p14:creationId xmlns:p14="http://schemas.microsoft.com/office/powerpoint/2010/main" val="1229534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0D4CE2-C20E-9201-22ED-4EA8D1DB3D9C}"/>
              </a:ext>
            </a:extLst>
          </p:cNvPr>
          <p:cNvSpPr>
            <a:spLocks noGrp="1"/>
          </p:cNvSpPr>
          <p:nvPr>
            <p:ph type="title"/>
          </p:nvPr>
        </p:nvSpPr>
        <p:spPr/>
        <p:txBody>
          <a:bodyPr/>
          <a:lstStyle/>
          <a:p>
            <a:r>
              <a:rPr lang="en-US" dirty="0"/>
              <a:t>What should be brought to a protest hearing?</a:t>
            </a:r>
          </a:p>
        </p:txBody>
      </p:sp>
      <p:sp>
        <p:nvSpPr>
          <p:cNvPr id="3" name="Content Placeholder 2">
            <a:extLst>
              <a:ext uri="{FF2B5EF4-FFF2-40B4-BE49-F238E27FC236}">
                <a16:creationId xmlns:a16="http://schemas.microsoft.com/office/drawing/2014/main" id="{963271FC-9803-B068-3FF7-6D61FB23A7B7}"/>
              </a:ext>
            </a:extLst>
          </p:cNvPr>
          <p:cNvSpPr>
            <a:spLocks noGrp="1"/>
          </p:cNvSpPr>
          <p:nvPr>
            <p:ph idx="1"/>
          </p:nvPr>
        </p:nvSpPr>
        <p:spPr/>
        <p:txBody>
          <a:bodyPr>
            <a:normAutofit/>
          </a:bodyPr>
          <a:lstStyle/>
          <a:p>
            <a:pPr>
              <a:buFont typeface="Wingdings" panose="05000000000000000000" pitchFamily="2" charset="2"/>
              <a:buChar char="§"/>
            </a:pPr>
            <a:r>
              <a:rPr lang="en-US" sz="2400" dirty="0"/>
              <a:t>The property owner will need to bring </a:t>
            </a:r>
            <a:r>
              <a:rPr lang="en-US" sz="2400" u="sng" dirty="0"/>
              <a:t>evidence</a:t>
            </a:r>
            <a:r>
              <a:rPr lang="en-US" sz="2400" dirty="0"/>
              <a:t> to </a:t>
            </a:r>
            <a:r>
              <a:rPr lang="en-US" sz="2400"/>
              <a:t>support their </a:t>
            </a:r>
            <a:r>
              <a:rPr lang="en-US" sz="2400" dirty="0"/>
              <a:t>protest such as sales of comparable homes in your neighborhood, the purchase price of your home if obtained recently, photographs of your home that may reflect any negative conditions such as cracks, flood damage, and so forth.</a:t>
            </a:r>
          </a:p>
          <a:p>
            <a:pPr>
              <a:buFont typeface="Wingdings" panose="05000000000000000000" pitchFamily="2" charset="2"/>
              <a:buChar char="§"/>
            </a:pPr>
            <a:r>
              <a:rPr lang="en-US" sz="2400" dirty="0"/>
              <a:t> By law, a copy of all evidence submitted to the ARB must be retained for public record; therefore, paper is preferred. It is also recommended that you create extra copies for your records as well. </a:t>
            </a:r>
            <a:r>
              <a:rPr lang="en-US" sz="2400" b="1" u="sng" dirty="0"/>
              <a:t>Only hard copies of your evidence is allowed to be submitted. Electronic evidence is not permitted.</a:t>
            </a:r>
          </a:p>
          <a:p>
            <a:pPr>
              <a:buFont typeface="Wingdings" panose="05000000000000000000" pitchFamily="2" charset="2"/>
              <a:buChar char="§"/>
            </a:pPr>
            <a:r>
              <a:rPr lang="en-US" sz="2400" b="1" dirty="0"/>
              <a:t>Hearings are conducted the Dewitt County Appraisal District located at </a:t>
            </a:r>
            <a:r>
              <a:rPr lang="en-US" sz="2400" b="1" u="sng" dirty="0"/>
              <a:t>103 E. Bailey, Cuero, TX 77954</a:t>
            </a:r>
          </a:p>
        </p:txBody>
      </p:sp>
    </p:spTree>
    <p:extLst>
      <p:ext uri="{BB962C8B-B14F-4D97-AF65-F5344CB8AC3E}">
        <p14:creationId xmlns:p14="http://schemas.microsoft.com/office/powerpoint/2010/main" val="140917061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243AF7DC-D15B-41C0-AE81-23980D1B9FC4}"/>
    </a:ext>
  </a:extLst>
</a:theme>
</file>

<file path=docProps/app.xml><?xml version="1.0" encoding="utf-8"?>
<Properties xmlns="http://schemas.openxmlformats.org/officeDocument/2006/extended-properties" xmlns:vt="http://schemas.openxmlformats.org/officeDocument/2006/docPropsVTypes">
  <Template>Retrospect</Template>
  <TotalTime>867</TotalTime>
  <Words>963</Words>
  <Application>Microsoft Office PowerPoint</Application>
  <PresentationFormat>Widescreen</PresentationFormat>
  <Paragraphs>39</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Calibri</vt:lpstr>
      <vt:lpstr>Calibri Light</vt:lpstr>
      <vt:lpstr>Wingdings</vt:lpstr>
      <vt:lpstr>Retrospect</vt:lpstr>
      <vt:lpstr>Protesting Property </vt:lpstr>
      <vt:lpstr>Right of Protest: Section 41.41</vt:lpstr>
      <vt:lpstr>Notice of Protest </vt:lpstr>
      <vt:lpstr>Submitting a Protest </vt:lpstr>
      <vt:lpstr>What is the process once I protest? </vt:lpstr>
      <vt:lpstr>What is an informal?  </vt:lpstr>
      <vt:lpstr>What is a Formal Hearing? </vt:lpstr>
      <vt:lpstr>Hearing Procedures  </vt:lpstr>
      <vt:lpstr>What should be brought to a protest hearing?</vt:lpstr>
      <vt:lpstr>What happens if I don’t attend the formal Hearing?</vt:lpstr>
      <vt:lpstr>What happens after the formal hearing?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Lori Neuman</dc:creator>
  <cp:lastModifiedBy>General Information</cp:lastModifiedBy>
  <cp:revision>4</cp:revision>
  <dcterms:created xsi:type="dcterms:W3CDTF">2026-04-29T20:03:39Z</dcterms:created>
  <dcterms:modified xsi:type="dcterms:W3CDTF">2026-07-24T13:58:13Z</dcterms:modified>
</cp:coreProperties>
</file>